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304" r:id="rId4"/>
    <p:sldId id="303" r:id="rId5"/>
    <p:sldId id="306" r:id="rId6"/>
    <p:sldId id="305" r:id="rId7"/>
    <p:sldId id="267" r:id="rId8"/>
    <p:sldId id="307" r:id="rId9"/>
    <p:sldId id="286" r:id="rId10"/>
    <p:sldId id="308" r:id="rId11"/>
    <p:sldId id="309" r:id="rId12"/>
    <p:sldId id="310" r:id="rId13"/>
    <p:sldId id="311" r:id="rId14"/>
    <p:sldId id="312" r:id="rId15"/>
    <p:sldId id="285" r:id="rId1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hiddenSlides="1" frameSlides="1"/>
  <p:clrMru>
    <a:srgbClr val="000099"/>
    <a:srgbClr val="0066FF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562" autoAdjust="0"/>
  </p:normalViewPr>
  <p:slideViewPr>
    <p:cSldViewPr>
      <p:cViewPr varScale="1">
        <p:scale>
          <a:sx n="158" d="100"/>
          <a:sy n="158" d="100"/>
        </p:scale>
        <p:origin x="86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776" y="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8B34B4B7-5138-4CB1-88C7-BF9D04D8DA50}" type="datetimeFigureOut">
              <a:rPr lang="en-US" smtClean="0"/>
              <a:pPr/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84710BFD-2691-48EB-BF60-8CFCAC7AD3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3202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13F7B0B-D832-46A6-AB5A-E0AED3B26C3C}" type="datetimeFigureOut">
              <a:rPr lang="en-US" smtClean="0"/>
              <a:pPr/>
              <a:t>1/4/25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09E684A4-C821-44F7-91A0-D50E49E9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8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E684A4-C821-44F7-91A0-D50E49E93129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756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Eras Medium ITC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FB089-B730-4DF2-A220-AD436265AB30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2007-2010 Ultra Deep, LLC.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4E5A-9AF4-428E-84D4-C5E4907739CE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2F33B-4951-4A81-B588-FA31CB8520A2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8176A-16AF-4B93-9730-5C7C01167CA8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>
              <a:defRPr/>
            </a:lvl1pPr>
          </a:lstStyle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B9ECC-9B74-4820-A5FD-DB2687693487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3C11D-C871-472E-9405-76F2B0249C60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Eras Light ITC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Eras Light ITC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B0B68-48E5-48BF-A569-D0431F93BE4C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9B6C28-F01E-4D75-9BAD-909E94FAC57B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E0A95-8C1F-4F73-9831-B99D30BEAD25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CF5E2-E7A3-4820-8F90-9D8A03F6EE13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3B5C3-6399-4636-8DA6-01FBCC0E5151}" type="datetime1">
              <a:rPr lang="en-US" smtClean="0"/>
              <a:pPr/>
              <a:t>1/4/25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D_ppt.eps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04800" y="0"/>
            <a:ext cx="8839200" cy="123375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0"/>
            <a:ext cx="7620000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Eras Medium ITC" pitchFamily="34" charset="0"/>
              </a:defRPr>
            </a:lvl1pPr>
          </a:lstStyle>
          <a:p>
            <a:fld id="{9BF72104-A5D6-4D7F-A18F-06F41B38E3E3}" type="datetime1">
              <a:rPr lang="en-US" smtClean="0"/>
              <a:pPr/>
              <a:t>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© 2007-2008 Ultra Deep, LLC.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117E2-9ECC-47B3-B67E-BF3E55CCD38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 userDrawn="1"/>
        </p:nvSpPr>
        <p:spPr>
          <a:xfrm>
            <a:off x="1187048" y="1524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400" dirty="0">
                <a:solidFill>
                  <a:schemeClr val="bg1">
                    <a:lumMod val="50000"/>
                  </a:schemeClr>
                </a:solidFill>
              </a:rPr>
              <a:t>®</a:t>
            </a:r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8840712" y="838200"/>
            <a:ext cx="268022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500" dirty="0">
                <a:solidFill>
                  <a:srgbClr val="FFFF00"/>
                </a:solidFill>
              </a:rPr>
              <a:t>TM</a:t>
            </a:r>
            <a:endParaRPr lang="en-US" sz="1100" dirty="0">
              <a:solidFill>
                <a:srgbClr val="FFFF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00"/>
          </a:solidFill>
          <a:latin typeface="Eras Light ITC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0099"/>
          </a:solidFill>
          <a:latin typeface="Eras Medium ITC" pitchFamily="34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0099"/>
          </a:solidFill>
          <a:latin typeface="Eras Medium ITC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0099"/>
          </a:solidFill>
          <a:latin typeface="Eras Medium ITC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0099"/>
          </a:solidFill>
          <a:latin typeface="Eras Medium ITC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0099"/>
          </a:solidFill>
          <a:latin typeface="Eras Medium ITC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e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gif"/><Relationship Id="rId11" Type="http://schemas.openxmlformats.org/officeDocument/2006/relationships/image" Target="../media/image34.gif"/><Relationship Id="rId5" Type="http://schemas.openxmlformats.org/officeDocument/2006/relationships/image" Target="../media/image28.jpeg"/><Relationship Id="rId15" Type="http://schemas.openxmlformats.org/officeDocument/2006/relationships/image" Target="../media/image3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Relationship Id="rId14" Type="http://schemas.openxmlformats.org/officeDocument/2006/relationships/image" Target="../media/image37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b-NO" dirty="0" err="1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UltraBS</a:t>
            </a:r>
            <a:endParaRPr lang="en-US" dirty="0">
              <a:ln>
                <a:solidFill>
                  <a:srgbClr val="000099"/>
                </a:solidFill>
              </a:ln>
              <a:solidFill>
                <a:srgbClr val="0066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b-NO" dirty="0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Development </a:t>
            </a:r>
            <a:r>
              <a:rPr lang="nb-NO" dirty="0" err="1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of</a:t>
            </a:r>
            <a:r>
              <a:rPr lang="nb-NO" dirty="0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 a software for Bend </a:t>
            </a:r>
            <a:r>
              <a:rPr lang="nb-NO" dirty="0" err="1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Stiffener</a:t>
            </a:r>
            <a:r>
              <a:rPr lang="nb-NO" dirty="0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 Design </a:t>
            </a:r>
            <a:r>
              <a:rPr lang="nb-NO" dirty="0" err="1">
                <a:ln>
                  <a:solidFill>
                    <a:srgbClr val="000099"/>
                  </a:solidFill>
                </a:ln>
                <a:solidFill>
                  <a:srgbClr val="0066FF"/>
                </a:solidFill>
              </a:rPr>
              <a:t>Optimization</a:t>
            </a:r>
            <a:endParaRPr lang="en-US" dirty="0">
              <a:ln>
                <a:solidFill>
                  <a:srgbClr val="000099"/>
                </a:solidFill>
              </a:ln>
              <a:solidFill>
                <a:srgbClr val="0066FF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January 8, 2025</a:t>
            </a:r>
          </a:p>
        </p:txBody>
      </p:sp>
      <p:pic>
        <p:nvPicPr>
          <p:cNvPr id="6" name="Picture 5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5562600"/>
            <a:ext cx="5943600" cy="1167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C888B-EB6B-0017-5397-AB9E17517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55ED-FB1D-5690-CF7A-3FAB5CBD2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Bend Stiffener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C00CF-9AC2-B06D-42F1-85535A466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Inputs:</a:t>
            </a:r>
          </a:p>
          <a:p>
            <a:pPr lvl="2"/>
            <a:r>
              <a:rPr lang="en-US" dirty="0"/>
              <a:t>The umbilical’s Capacity Curve</a:t>
            </a:r>
            <a:br>
              <a:rPr lang="en-US" dirty="0"/>
            </a:br>
            <a:r>
              <a:rPr lang="en-US" sz="1600" dirty="0"/>
              <a:t>(allowable combination of tension and bending)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Operational behavior</a:t>
            </a:r>
            <a:br>
              <a:rPr lang="en-US" dirty="0"/>
            </a:br>
            <a:r>
              <a:rPr lang="en-US" sz="1600" dirty="0"/>
              <a:t>(acting combination of tension and </a:t>
            </a:r>
            <a:br>
              <a:rPr lang="en-US" sz="1600" dirty="0"/>
            </a:br>
            <a:r>
              <a:rPr lang="en-US" sz="1600" dirty="0"/>
              <a:t>deflection angle)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D7789B5-6255-D58F-2B8E-45FC7153E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grpSp>
        <p:nvGrpSpPr>
          <p:cNvPr id="8" name="Group 42">
            <a:extLst>
              <a:ext uri="{FF2B5EF4-FFF2-40B4-BE49-F238E27FC236}">
                <a16:creationId xmlns:a16="http://schemas.microsoft.com/office/drawing/2014/main" id="{A1BFE757-2B40-36BD-D4D6-51E725FFBF61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524000"/>
            <a:ext cx="2690813" cy="5055465"/>
            <a:chOff x="3357" y="1248"/>
            <a:chExt cx="1536" cy="2592"/>
          </a:xfrm>
        </p:grpSpPr>
        <p:pic>
          <p:nvPicPr>
            <p:cNvPr id="10" name="Picture 43" descr="Norne-bs-crp">
              <a:extLst>
                <a:ext uri="{FF2B5EF4-FFF2-40B4-BE49-F238E27FC236}">
                  <a16:creationId xmlns:a16="http://schemas.microsoft.com/office/drawing/2014/main" id="{074CE28A-CB01-58B9-FABB-C6EAE0CD2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57" y="1248"/>
              <a:ext cx="1536" cy="2592"/>
            </a:xfrm>
            <a:prstGeom prst="rect">
              <a:avLst/>
            </a:prstGeom>
            <a:noFill/>
          </p:spPr>
        </p:pic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36B834FA-6CA0-7AD5-90E1-FE831B5FE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1321"/>
              <a:ext cx="509" cy="2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301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95131-1EDE-E895-88A4-008CD1CE6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9AE04-1556-F948-B162-64E2DD48D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Bend Stiffener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84894-8E23-7526-8C9A-C49820CB0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Capacity Curve</a:t>
            </a:r>
          </a:p>
          <a:p>
            <a:pPr lvl="2"/>
            <a:r>
              <a:rPr lang="en-US" dirty="0"/>
              <a:t>Based on max allowable stress</a:t>
            </a:r>
            <a:br>
              <a:rPr lang="en-US" dirty="0"/>
            </a:br>
            <a:r>
              <a:rPr lang="en-US" dirty="0"/>
              <a:t>in the internal components</a:t>
            </a:r>
            <a:br>
              <a:rPr lang="en-US" dirty="0"/>
            </a:br>
            <a:endParaRPr lang="en-US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	</a:t>
            </a:r>
            <a:endParaRPr lang="en-US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2AD3E57E-834D-ACE4-EE64-DDBB0164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pic>
        <p:nvPicPr>
          <p:cNvPr id="6" name="Picture 5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3957A54-3143-FD01-6D32-DF76552F2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3" y="3124200"/>
            <a:ext cx="2946400" cy="1993153"/>
          </a:xfrm>
          <a:prstGeom prst="rect">
            <a:avLst/>
          </a:prstGeom>
        </p:spPr>
      </p:pic>
      <p:pic>
        <p:nvPicPr>
          <p:cNvPr id="9" name="Picture 8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D5240C58-C645-6D0F-8593-93785A0E42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71" y="3864433"/>
            <a:ext cx="4994136" cy="26015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C1B152-F2B6-27C9-D750-F938D0B753FA}"/>
              </a:ext>
            </a:extLst>
          </p:cNvPr>
          <p:cNvPicPr/>
          <p:nvPr/>
        </p:nvPicPr>
        <p:blipFill>
          <a:blip r:embed="rId4" cstate="print"/>
          <a:srcRect l="19939" t="19667" r="19939" b="20726"/>
          <a:stretch>
            <a:fillRect/>
          </a:stretch>
        </p:blipFill>
        <p:spPr bwMode="auto">
          <a:xfrm>
            <a:off x="6239739" y="1341117"/>
            <a:ext cx="2528465" cy="2522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D236BCA-207A-D60E-6416-31364BCB3720}"/>
              </a:ext>
            </a:extLst>
          </p:cNvPr>
          <p:cNvSpPr/>
          <p:nvPr/>
        </p:nvSpPr>
        <p:spPr>
          <a:xfrm>
            <a:off x="762000" y="4487142"/>
            <a:ext cx="381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E232379-A5AF-E406-B122-CCD4A7AF3B00}"/>
              </a:ext>
            </a:extLst>
          </p:cNvPr>
          <p:cNvGrpSpPr/>
          <p:nvPr/>
        </p:nvGrpSpPr>
        <p:grpSpPr>
          <a:xfrm>
            <a:off x="952500" y="4487142"/>
            <a:ext cx="3352800" cy="1541168"/>
            <a:chOff x="952500" y="4487142"/>
            <a:chExt cx="3352800" cy="154116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0CECC2-EEC6-83F8-4C5A-17E964E8E539}"/>
                </a:ext>
              </a:extLst>
            </p:cNvPr>
            <p:cNvCxnSpPr>
              <a:stCxn id="16" idx="4"/>
            </p:cNvCxnSpPr>
            <p:nvPr/>
          </p:nvCxnSpPr>
          <p:spPr>
            <a:xfrm>
              <a:off x="952500" y="5020542"/>
              <a:ext cx="2857500" cy="84685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9EC8C04-722E-B7B7-33CF-0196F1C64406}"/>
                </a:ext>
              </a:extLst>
            </p:cNvPr>
            <p:cNvCxnSpPr>
              <a:stCxn id="16" idx="0"/>
            </p:cNvCxnSpPr>
            <p:nvPr/>
          </p:nvCxnSpPr>
          <p:spPr>
            <a:xfrm>
              <a:off x="952500" y="4487142"/>
              <a:ext cx="2857500" cy="2798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5468ACB-8C94-C5B1-1E1E-F7A67A6D833A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26" y="4613118"/>
              <a:ext cx="616574" cy="6446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5B58B0F-6C14-5CBF-0519-2B1603E705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8834" y="5257800"/>
              <a:ext cx="646466" cy="7705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97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73168E-77F0-5449-2D84-4326EFB9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FB398-4B46-63B9-3D1E-BC1AD2779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Bend Stiffener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8D14A-1065-2074-12AA-842096F6F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Operational behavior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283FEF0-A254-ACB4-0A30-DC7313787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pic>
        <p:nvPicPr>
          <p:cNvPr id="11" name="Picture 10" descr="A graph of a train track&#10;&#10;Description automatically generated">
            <a:extLst>
              <a:ext uri="{FF2B5EF4-FFF2-40B4-BE49-F238E27FC236}">
                <a16:creationId xmlns:a16="http://schemas.microsoft.com/office/drawing/2014/main" id="{6362123A-5760-617E-E303-3F59AAEB9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56851" y="2431319"/>
            <a:ext cx="4643481" cy="3384383"/>
          </a:xfrm>
          <a:prstGeom prst="rect">
            <a:avLst/>
          </a:prstGeom>
        </p:spPr>
      </p:pic>
      <p:pic>
        <p:nvPicPr>
          <p:cNvPr id="14" name="Picture 13" descr="A graph of different angles&#10;&#10;Description automatically generated with medium confidence">
            <a:extLst>
              <a:ext uri="{FF2B5EF4-FFF2-40B4-BE49-F238E27FC236}">
                <a16:creationId xmlns:a16="http://schemas.microsoft.com/office/drawing/2014/main" id="{1B14A2E7-5EFA-A7CE-26F5-1F657C1CD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8" y="2126457"/>
            <a:ext cx="4385733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EFD39-617C-7CAD-0C34-271A2E32F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A87C9-A04C-75E3-5419-52302AEC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Bend Stiffener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9DE48-5F02-D395-3B47-2B3D02F7A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using the </a:t>
            </a:r>
            <a:r>
              <a:rPr lang="en-US" dirty="0" err="1"/>
              <a:t>UltraBS</a:t>
            </a:r>
            <a:r>
              <a:rPr lang="en-US" dirty="0"/>
              <a:t> method:</a:t>
            </a:r>
          </a:p>
          <a:p>
            <a:pPr lvl="2"/>
            <a:r>
              <a:rPr lang="en-US" dirty="0"/>
              <a:t>Open:</a:t>
            </a:r>
            <a:br>
              <a:rPr lang="en-US" dirty="0"/>
            </a:br>
            <a:r>
              <a:rPr lang="en-US" dirty="0"/>
              <a:t>“Umbilical Data and Response for BS </a:t>
            </a:r>
            <a:r>
              <a:rPr lang="en-US" dirty="0" err="1"/>
              <a:t>Design.xlsx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Goto:</a:t>
            </a:r>
            <a:br>
              <a:rPr lang="en-US" dirty="0"/>
            </a:br>
            <a:r>
              <a:rPr lang="en-US" dirty="0"/>
              <a:t>“Desktop/</a:t>
            </a:r>
            <a:r>
              <a:rPr lang="en-US" dirty="0" err="1"/>
              <a:t>UltraBS</a:t>
            </a:r>
            <a:r>
              <a:rPr lang="en-US" dirty="0"/>
              <a:t>/Aker” and look at the Python scripts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0B61226-A639-235E-B2C9-C59778FC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8863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FC42-7E36-3A58-35A2-F8D689E67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9E578-A259-EA90-0769-3567CC7B4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Bend Stiffener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EBC49-26B2-19AC-5759-819AE7662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Look at:</a:t>
            </a:r>
          </a:p>
          <a:p>
            <a:pPr lvl="1"/>
            <a:r>
              <a:rPr lang="en-US" sz="2000" dirty="0"/>
              <a:t>“00000-INT-TN-KIE-20170529-1 Rev. 1” p. 14 onwards</a:t>
            </a:r>
          </a:p>
          <a:p>
            <a:pPr lvl="1"/>
            <a:r>
              <a:rPr lang="en-US" sz="2000" dirty="0"/>
              <a:t>”</a:t>
            </a:r>
            <a:r>
              <a:rPr lang="en-US" sz="2000" dirty="0" err="1"/>
              <a:t>UltraBend</a:t>
            </a:r>
            <a:r>
              <a:rPr lang="en-US" sz="2000" dirty="0"/>
              <a:t> DETAILED </a:t>
            </a:r>
            <a:r>
              <a:rPr lang="en-US" sz="2000" dirty="0" err="1"/>
              <a:t>DESCRIPTION.mmap</a:t>
            </a:r>
            <a:r>
              <a:rPr lang="en-US" sz="2000" dirty="0"/>
              <a:t>”</a:t>
            </a:r>
          </a:p>
          <a:p>
            <a:pPr lvl="1"/>
            <a:r>
              <a:rPr lang="en-US" sz="2000" dirty="0"/>
              <a:t>“</a:t>
            </a:r>
            <a:r>
              <a:rPr lang="en-US" sz="2000" dirty="0" err="1"/>
              <a:t>GUI.pdf</a:t>
            </a:r>
            <a:r>
              <a:rPr lang="en-US" sz="2000" dirty="0"/>
              <a:t>”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BC5C02D9-E61B-CFA3-AA0D-A625D9596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755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Clients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lvl="1"/>
            <a:r>
              <a:rPr lang="en-US" dirty="0"/>
              <a:t>300+ projects</a:t>
            </a:r>
          </a:p>
          <a:p>
            <a:pPr lvl="1"/>
            <a:r>
              <a:rPr lang="en-US" dirty="0"/>
              <a:t>CLIENTS</a:t>
            </a:r>
          </a:p>
          <a:p>
            <a:pPr lvl="2"/>
            <a:r>
              <a:rPr lang="en-US" dirty="0"/>
              <a:t>Oil companies</a:t>
            </a:r>
          </a:p>
          <a:p>
            <a:pPr lvl="4"/>
            <a:r>
              <a:rPr lang="en-US" dirty="0"/>
              <a:t>Shell</a:t>
            </a:r>
          </a:p>
          <a:p>
            <a:pPr lvl="4"/>
            <a:r>
              <a:rPr lang="en-US" dirty="0"/>
              <a:t>Helix</a:t>
            </a:r>
          </a:p>
          <a:p>
            <a:pPr lvl="4"/>
            <a:r>
              <a:rPr lang="en-US" dirty="0"/>
              <a:t>Statoil</a:t>
            </a:r>
          </a:p>
          <a:p>
            <a:pPr lvl="4"/>
            <a:r>
              <a:rPr lang="en-US" dirty="0"/>
              <a:t>BP</a:t>
            </a:r>
          </a:p>
          <a:p>
            <a:pPr lvl="4"/>
            <a:r>
              <a:rPr lang="en-US" dirty="0"/>
              <a:t>ExxonMobil</a:t>
            </a:r>
          </a:p>
          <a:p>
            <a:pPr lvl="4"/>
            <a:r>
              <a:rPr lang="nb-NO" dirty="0"/>
              <a:t>Cobalt</a:t>
            </a:r>
            <a:endParaRPr lang="en-US" dirty="0"/>
          </a:p>
          <a:p>
            <a:pPr lvl="2"/>
            <a:r>
              <a:rPr lang="en-US" dirty="0"/>
              <a:t>Umbilical manufacturers</a:t>
            </a:r>
          </a:p>
          <a:p>
            <a:pPr lvl="4"/>
            <a:r>
              <a:rPr lang="en-US" dirty="0" err="1"/>
              <a:t>Technip</a:t>
            </a:r>
            <a:r>
              <a:rPr lang="en-US" dirty="0"/>
              <a:t> Umbilicals (DUCO)</a:t>
            </a:r>
          </a:p>
          <a:p>
            <a:pPr lvl="4"/>
            <a:r>
              <a:rPr lang="en-US" dirty="0"/>
              <a:t>MFX</a:t>
            </a:r>
          </a:p>
          <a:p>
            <a:pPr lvl="4"/>
            <a:r>
              <a:rPr lang="en-US" dirty="0"/>
              <a:t>Nexans</a:t>
            </a:r>
          </a:p>
          <a:p>
            <a:pPr lvl="4"/>
            <a:r>
              <a:rPr lang="en-US" dirty="0"/>
              <a:t>Oceaneering</a:t>
            </a:r>
          </a:p>
          <a:p>
            <a:pPr lvl="4"/>
            <a:r>
              <a:rPr lang="en-US" dirty="0"/>
              <a:t>Parker</a:t>
            </a:r>
          </a:p>
          <a:p>
            <a:pPr lvl="4"/>
            <a:r>
              <a:rPr lang="en-US" dirty="0" err="1"/>
              <a:t>Unitech</a:t>
            </a:r>
            <a:endParaRPr lang="en-US" dirty="0"/>
          </a:p>
          <a:p>
            <a:pPr lvl="2"/>
            <a:r>
              <a:rPr lang="en-US" dirty="0"/>
              <a:t>Engineering/Service companies</a:t>
            </a:r>
          </a:p>
          <a:p>
            <a:pPr lvl="4"/>
            <a:r>
              <a:rPr lang="en-US" dirty="0"/>
              <a:t>Baker Hughes</a:t>
            </a:r>
          </a:p>
          <a:p>
            <a:pPr lvl="4"/>
            <a:r>
              <a:rPr lang="en-US" dirty="0" err="1"/>
              <a:t>OneSubsea</a:t>
            </a:r>
            <a:endParaRPr lang="en-US" dirty="0"/>
          </a:p>
          <a:p>
            <a:pPr lvl="4"/>
            <a:r>
              <a:rPr lang="en-US" dirty="0"/>
              <a:t>DES Operations</a:t>
            </a:r>
          </a:p>
          <a:p>
            <a:pPr lvl="4"/>
            <a:r>
              <a:rPr lang="en-US" dirty="0"/>
              <a:t>Blue Ocean</a:t>
            </a:r>
          </a:p>
          <a:p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2007-2017 Ultra Deep, LLC. All rights reserved.</a:t>
            </a:r>
          </a:p>
        </p:txBody>
      </p:sp>
      <p:pic>
        <p:nvPicPr>
          <p:cNvPr id="4" name="Picture 3" descr="baker_hughe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2600"/>
            <a:ext cx="812424" cy="448733"/>
          </a:xfrm>
          <a:prstGeom prst="rect">
            <a:avLst/>
          </a:prstGeom>
        </p:spPr>
      </p:pic>
      <p:pic>
        <p:nvPicPr>
          <p:cNvPr id="6" name="Picture 5" descr="b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31" y="1352635"/>
            <a:ext cx="989669" cy="118801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4600" y="2667000"/>
            <a:ext cx="203454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 descr="des operations logo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13550" y="3616855"/>
            <a:ext cx="7239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exxonmobil_red.gi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4495800"/>
            <a:ext cx="2169161" cy="516467"/>
          </a:xfrm>
          <a:prstGeom prst="rect">
            <a:avLst/>
          </a:prstGeom>
        </p:spPr>
      </p:pic>
      <p:pic>
        <p:nvPicPr>
          <p:cNvPr id="10" name="Picture 9" descr="Helix log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667" y="5202767"/>
            <a:ext cx="1058333" cy="418042"/>
          </a:xfrm>
          <a:prstGeom prst="rect">
            <a:avLst/>
          </a:prstGeom>
        </p:spPr>
      </p:pic>
      <p:pic>
        <p:nvPicPr>
          <p:cNvPr id="11" name="Picture 10" descr="barra_logo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73265" y="3348990"/>
            <a:ext cx="1179935" cy="46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Nexans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486400"/>
            <a:ext cx="1283208" cy="502057"/>
          </a:xfrm>
          <a:prstGeom prst="rect">
            <a:avLst/>
          </a:prstGeom>
        </p:spPr>
      </p:pic>
      <p:pic>
        <p:nvPicPr>
          <p:cNvPr id="13" name="Picture 12" descr="OMUK BLUE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77000" y="5867400"/>
            <a:ext cx="1501422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 descr="shell_logo.gif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209800"/>
            <a:ext cx="762000" cy="701661"/>
          </a:xfrm>
          <a:prstGeom prst="rect">
            <a:avLst/>
          </a:prstGeom>
        </p:spPr>
      </p:pic>
      <p:pic>
        <p:nvPicPr>
          <p:cNvPr id="15" name="Picture 14" descr="Parker.jp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886200"/>
            <a:ext cx="990600" cy="389636"/>
          </a:xfrm>
          <a:prstGeom prst="rect">
            <a:avLst/>
          </a:prstGeom>
        </p:spPr>
      </p:pic>
      <p:pic>
        <p:nvPicPr>
          <p:cNvPr id="16" name="Picture 15" descr="Technip.jpg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4876800"/>
            <a:ext cx="1138513" cy="3784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14800" y="6096000"/>
            <a:ext cx="1524000" cy="381000"/>
          </a:xfrm>
          <a:prstGeom prst="rect">
            <a:avLst/>
          </a:prstGeom>
          <a:solidFill>
            <a:srgbClr val="0000FF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 descr="unitech.gif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6214970"/>
            <a:ext cx="1371600" cy="1858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467600" y="1828800"/>
            <a:ext cx="1219480" cy="7322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648200" y="3962400"/>
            <a:ext cx="1257300" cy="396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dirty="0"/>
              <a:t>Offshore Oil and Gas Production</a:t>
            </a:r>
          </a:p>
          <a:p>
            <a:r>
              <a:rPr lang="en-US" dirty="0"/>
              <a:t>Floating Production Vessels</a:t>
            </a:r>
          </a:p>
          <a:p>
            <a:r>
              <a:rPr lang="en-US" dirty="0"/>
              <a:t>Riser Systems</a:t>
            </a:r>
          </a:p>
          <a:p>
            <a:r>
              <a:rPr lang="en-US" dirty="0"/>
              <a:t>Riser System Components</a:t>
            </a:r>
          </a:p>
          <a:p>
            <a:r>
              <a:rPr lang="en-US" dirty="0"/>
              <a:t>The Bend Stiffener</a:t>
            </a:r>
          </a:p>
          <a:p>
            <a:r>
              <a:rPr lang="en-US" dirty="0"/>
              <a:t>Bend Stiffener Design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F1198-2F12-79D4-109E-A27D54C04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49C38-DD73-C533-E1D7-F483D3A2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Offshore Oil &amp; Gas Production</a:t>
            </a:r>
          </a:p>
        </p:txBody>
      </p:sp>
      <p:pic>
        <p:nvPicPr>
          <p:cNvPr id="6" name="Content Placeholder 5" descr="An oil rig in the water&#10;&#10;Description automatically generated">
            <a:extLst>
              <a:ext uri="{FF2B5EF4-FFF2-40B4-BE49-F238E27FC236}">
                <a16:creationId xmlns:a16="http://schemas.microsoft.com/office/drawing/2014/main" id="{0AF3174E-486C-1C9C-30BF-453DDE6170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551" y="2132903"/>
            <a:ext cx="5309037" cy="3200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6A19FA-7B2C-FE9A-7519-0B7E233BE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FB5719-009F-9D26-D42A-7BCA7F69B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132904"/>
            <a:ext cx="3048000" cy="3201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5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0559-FE16-5D52-D975-99E14E7C7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Subsea Oil &amp; Gas Production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E010F4-1B55-B83B-FE8A-31B3B011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696315-28A7-AF80-ADD1-3E9D15E4A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1702386"/>
            <a:ext cx="3606800" cy="26912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DA6136-5057-9CF7-2A13-A38CA75CE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1447800"/>
            <a:ext cx="4765813" cy="3200400"/>
          </a:xfrm>
          <a:prstGeom prst="rect">
            <a:avLst/>
          </a:prstGeom>
        </p:spPr>
      </p:pic>
      <p:pic>
        <p:nvPicPr>
          <p:cNvPr id="15" name="Content Placeholder 14" descr="A yellow platform in the water&#10;&#10;Description automatically generated">
            <a:extLst>
              <a:ext uri="{FF2B5EF4-FFF2-40B4-BE49-F238E27FC236}">
                <a16:creationId xmlns:a16="http://schemas.microsoft.com/office/drawing/2014/main" id="{8C1407B0-59A7-AF8E-3B87-F2EEAEFFC5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10000"/>
            <a:ext cx="5664200" cy="2873254"/>
          </a:xfrm>
        </p:spPr>
      </p:pic>
    </p:spTree>
    <p:extLst>
      <p:ext uri="{BB962C8B-B14F-4D97-AF65-F5344CB8AC3E}">
        <p14:creationId xmlns:p14="http://schemas.microsoft.com/office/powerpoint/2010/main" val="1636393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78683-EE08-EB61-074A-DA82D6FBF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5ED43-EABD-E828-3393-15A294897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Floating Production Vessels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5BB2D-6821-E9A7-ABDC-693A465DD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86449E-0C3E-49DB-E50D-3FB9721B7F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972"/>
          <a:stretch/>
        </p:blipFill>
        <p:spPr>
          <a:xfrm>
            <a:off x="417770" y="1600060"/>
            <a:ext cx="8355664" cy="40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05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15D6D-6DEE-F94B-C188-E2C18734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08383816-27C5-9C76-D898-F2E3D429E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0"/>
            <a:ext cx="7620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Riser Systems</a:t>
            </a:r>
          </a:p>
        </p:txBody>
      </p:sp>
      <p:pic>
        <p:nvPicPr>
          <p:cNvPr id="11" name="Picture 3" descr="Kristin_Zoom3">
            <a:extLst>
              <a:ext uri="{FF2B5EF4-FFF2-40B4-BE49-F238E27FC236}">
                <a16:creationId xmlns:a16="http://schemas.microsoft.com/office/drawing/2014/main" id="{8D7B00E7-7B0C-F93F-C66F-D61D8AF6C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93049" y="1600200"/>
            <a:ext cx="3948902" cy="45259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DEB37D-6BD1-E300-461A-30B8D5C9D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© 2025 Ultra Deep, LLC. All rights reserved.</a:t>
            </a:r>
            <a:endParaRPr lang="en-US"/>
          </a:p>
        </p:txBody>
      </p:sp>
      <p:pic>
        <p:nvPicPr>
          <p:cNvPr id="18" name="Picture 17" descr="A close-up of a ship&#10;&#10;Description automatically generated">
            <a:extLst>
              <a:ext uri="{FF2B5EF4-FFF2-40B4-BE49-F238E27FC236}">
                <a16:creationId xmlns:a16="http://schemas.microsoft.com/office/drawing/2014/main" id="{C5BCC408-8498-40DA-5C72-E3DBF4AB3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0013"/>
            <a:ext cx="5743532" cy="3735387"/>
          </a:xfrm>
          <a:prstGeom prst="rect">
            <a:avLst/>
          </a:prstGeom>
        </p:spPr>
      </p:pic>
      <p:pic>
        <p:nvPicPr>
          <p:cNvPr id="24" name="Content Placeholder 23" descr="A yellow pole on a platform&#10;&#10;Description automatically generated with medium confidence">
            <a:extLst>
              <a:ext uri="{FF2B5EF4-FFF2-40B4-BE49-F238E27FC236}">
                <a16:creationId xmlns:a16="http://schemas.microsoft.com/office/drawing/2014/main" id="{CB724402-6A9A-1703-5D3C-311812B88C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52" y="3440793"/>
            <a:ext cx="2521849" cy="3188607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54484F-2CAA-7C4A-05C9-BB606BE29058}"/>
              </a:ext>
            </a:extLst>
          </p:cNvPr>
          <p:cNvSpPr txBox="1"/>
          <p:nvPr/>
        </p:nvSpPr>
        <p:spPr>
          <a:xfrm>
            <a:off x="308814" y="1447800"/>
            <a:ext cx="2815386" cy="175432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RISER TYPES: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Oi &amp; gas pipelines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Water injection pipelines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Gas lift pipelines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Control </a:t>
            </a:r>
            <a:r>
              <a:rPr lang="en-US" dirty="0" err="1">
                <a:solidFill>
                  <a:srgbClr val="FFFF00"/>
                </a:solidFill>
              </a:rPr>
              <a:t>umbilicals</a:t>
            </a:r>
            <a:endParaRPr lang="en-US" dirty="0">
              <a:solidFill>
                <a:srgbClr val="FFFF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FF00"/>
                </a:solidFill>
              </a:rPr>
              <a:t>Power cables</a:t>
            </a:r>
          </a:p>
        </p:txBody>
      </p:sp>
    </p:spTree>
    <p:extLst>
      <p:ext uri="{BB962C8B-B14F-4D97-AF65-F5344CB8AC3E}">
        <p14:creationId xmlns:p14="http://schemas.microsoft.com/office/powerpoint/2010/main" val="356408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Buoyancy Modules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Bend Stiffener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pic>
        <p:nvPicPr>
          <p:cNvPr id="4" name="Picture 3" descr="ocean">
            <a:extLst>
              <a:ext uri="{FF2B5EF4-FFF2-40B4-BE49-F238E27FC236}">
                <a16:creationId xmlns:a16="http://schemas.microsoft.com/office/drawing/2014/main" id="{17E6B759-035B-214A-AF1E-799B50645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399352"/>
            <a:ext cx="2931618" cy="2200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Placeholder 6">
            <a:extLst>
              <a:ext uri="{FF2B5EF4-FFF2-40B4-BE49-F238E27FC236}">
                <a16:creationId xmlns:a16="http://schemas.microsoft.com/office/drawing/2014/main" id="{C4029725-E131-BC79-721C-9F957DB994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91" b="22991"/>
          <a:stretch>
            <a:fillRect/>
          </a:stretch>
        </p:blipFill>
        <p:spPr>
          <a:xfrm>
            <a:off x="152400" y="2128492"/>
            <a:ext cx="5791200" cy="1300508"/>
          </a:xfrm>
          <a:prstGeom prst="rect">
            <a:avLst/>
          </a:prstGeom>
        </p:spPr>
      </p:pic>
      <p:pic>
        <p:nvPicPr>
          <p:cNvPr id="7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94CF4FE-DF6E-A76B-6606-96ACFC3B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5875450" y="1729690"/>
            <a:ext cx="3075967" cy="169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 descr="A yellow pole under water&#10;&#10;Description automatically generated">
            <a:extLst>
              <a:ext uri="{FF2B5EF4-FFF2-40B4-BE49-F238E27FC236}">
                <a16:creationId xmlns:a16="http://schemas.microsoft.com/office/drawing/2014/main" id="{8471CD00-B8FC-203C-1CE5-EAC039A5F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8"/>
          <a:stretch/>
        </p:blipFill>
        <p:spPr>
          <a:xfrm>
            <a:off x="3689146" y="3863181"/>
            <a:ext cx="2044700" cy="2752481"/>
          </a:xfrm>
          <a:prstGeom prst="rect">
            <a:avLst/>
          </a:prstGeom>
        </p:spPr>
      </p:pic>
      <p:pic>
        <p:nvPicPr>
          <p:cNvPr id="11" name="Picture 10" descr="A blue green and blue kite&#10;&#10;Description automatically generated with medium confidence">
            <a:extLst>
              <a:ext uri="{FF2B5EF4-FFF2-40B4-BE49-F238E27FC236}">
                <a16:creationId xmlns:a16="http://schemas.microsoft.com/office/drawing/2014/main" id="{216A1874-399E-144F-4E8C-D75F3E930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661363" y="4963395"/>
            <a:ext cx="2108200" cy="1163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CDB7-61A5-461E-76A3-59206C51F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CDB8-CDC1-B3AE-AE4C-1B408C33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Bend Stiffener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495013-3152-11F5-1793-13D2CBCEE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Bending Protection</a:t>
            </a:r>
          </a:p>
          <a:p>
            <a:pPr lvl="2"/>
            <a:r>
              <a:rPr lang="en-US" dirty="0"/>
              <a:t>Overbending </a:t>
            </a:r>
            <a:br>
              <a:rPr lang="en-US" dirty="0"/>
            </a:br>
            <a:r>
              <a:rPr lang="en-US" dirty="0"/>
              <a:t>(max allowable curvature)</a:t>
            </a:r>
          </a:p>
          <a:p>
            <a:pPr lvl="2"/>
            <a:r>
              <a:rPr lang="en-US" dirty="0"/>
              <a:t>Fatigue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DF4198D-FE8F-2D66-8FE5-E6D74489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661151"/>
            <a:ext cx="2895600" cy="196849"/>
          </a:xfrm>
        </p:spPr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grpSp>
        <p:nvGrpSpPr>
          <p:cNvPr id="8" name="Group 42">
            <a:extLst>
              <a:ext uri="{FF2B5EF4-FFF2-40B4-BE49-F238E27FC236}">
                <a16:creationId xmlns:a16="http://schemas.microsoft.com/office/drawing/2014/main" id="{822AF2C7-E971-73D4-7DE8-DDCBBBA0C0E5}"/>
              </a:ext>
            </a:extLst>
          </p:cNvPr>
          <p:cNvGrpSpPr>
            <a:grpSpLocks/>
          </p:cNvGrpSpPr>
          <p:nvPr/>
        </p:nvGrpSpPr>
        <p:grpSpPr bwMode="auto">
          <a:xfrm>
            <a:off x="6096000" y="1524000"/>
            <a:ext cx="2690813" cy="5055465"/>
            <a:chOff x="3357" y="1248"/>
            <a:chExt cx="1536" cy="2592"/>
          </a:xfrm>
        </p:grpSpPr>
        <p:pic>
          <p:nvPicPr>
            <p:cNvPr id="10" name="Picture 43" descr="Norne-bs-crp">
              <a:extLst>
                <a:ext uri="{FF2B5EF4-FFF2-40B4-BE49-F238E27FC236}">
                  <a16:creationId xmlns:a16="http://schemas.microsoft.com/office/drawing/2014/main" id="{8293FEC9-08E3-078B-07C1-B7635F1C38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357" y="1248"/>
              <a:ext cx="1536" cy="2592"/>
            </a:xfrm>
            <a:prstGeom prst="rect">
              <a:avLst/>
            </a:prstGeom>
            <a:noFill/>
          </p:spPr>
        </p:pic>
        <p:sp>
          <p:nvSpPr>
            <p:cNvPr id="12" name="Rectangle 44">
              <a:extLst>
                <a:ext uri="{FF2B5EF4-FFF2-40B4-BE49-F238E27FC236}">
                  <a16:creationId xmlns:a16="http://schemas.microsoft.com/office/drawing/2014/main" id="{AE3AE9AC-CE47-7D5E-22B4-340C013C5F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" y="1321"/>
              <a:ext cx="509" cy="28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F76A173E-2068-55E7-2DCB-E533EA4CDA28}"/>
              </a:ext>
            </a:extLst>
          </p:cNvPr>
          <p:cNvSpPr/>
          <p:nvPr/>
        </p:nvSpPr>
        <p:spPr>
          <a:xfrm>
            <a:off x="1447800" y="2133600"/>
            <a:ext cx="22860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71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/>
              <a:t>The Bend </a:t>
            </a:r>
            <a:r>
              <a:rPr lang="nb-NO" dirty="0" err="1"/>
              <a:t>Stiffener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nb-NO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2025 Ultra Deep, LLC. All rights reserved.</a:t>
            </a:r>
          </a:p>
        </p:txBody>
      </p:sp>
      <p:grpSp>
        <p:nvGrpSpPr>
          <p:cNvPr id="5" name="Group 16"/>
          <p:cNvGrpSpPr/>
          <p:nvPr/>
        </p:nvGrpSpPr>
        <p:grpSpPr>
          <a:xfrm>
            <a:off x="76200" y="1447800"/>
            <a:ext cx="4876800" cy="3429000"/>
            <a:chOff x="76200" y="4343400"/>
            <a:chExt cx="5972810" cy="2392045"/>
          </a:xfrm>
        </p:grpSpPr>
        <p:pic>
          <p:nvPicPr>
            <p:cNvPr id="14" name="Picture 13" descr="plot.png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200" y="4343400"/>
              <a:ext cx="5972810" cy="2392045"/>
            </a:xfrm>
            <a:prstGeom prst="rect">
              <a:avLst/>
            </a:prstGeom>
            <a:ln w="635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TextBox 15"/>
            <p:cNvSpPr txBox="1"/>
            <p:nvPr/>
          </p:nvSpPr>
          <p:spPr>
            <a:xfrm>
              <a:off x="152400" y="4343400"/>
              <a:ext cx="1219200" cy="9144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5" name="Picture 1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0" y="2743200"/>
            <a:ext cx="5791200" cy="3810001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ltraDeep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UltraDeep1</Template>
  <TotalTime>5649</TotalTime>
  <Words>400</Words>
  <Application>Microsoft Macintosh PowerPoint</Application>
  <PresentationFormat>On-screen Show (4:3)</PresentationFormat>
  <Paragraphs>94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Eras Light ITC</vt:lpstr>
      <vt:lpstr>Eras Medium ITC</vt:lpstr>
      <vt:lpstr>UltraDeep1</vt:lpstr>
      <vt:lpstr>UltraBS</vt:lpstr>
      <vt:lpstr>Introduction</vt:lpstr>
      <vt:lpstr>Offshore Oil &amp; Gas Production</vt:lpstr>
      <vt:lpstr>Subsea Oil &amp; Gas Production</vt:lpstr>
      <vt:lpstr>Floating Production Vessels</vt:lpstr>
      <vt:lpstr>Riser Systems</vt:lpstr>
      <vt:lpstr>System Components</vt:lpstr>
      <vt:lpstr>The Bend Stiffener</vt:lpstr>
      <vt:lpstr>The Bend Stiffener</vt:lpstr>
      <vt:lpstr>Bend Stiffener Design</vt:lpstr>
      <vt:lpstr>Bend Stiffener Design</vt:lpstr>
      <vt:lpstr>Bend Stiffener Design</vt:lpstr>
      <vt:lpstr>Bend Stiffener Design</vt:lpstr>
      <vt:lpstr>Bend Stiffener Design</vt:lpstr>
      <vt:lpstr>Clients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Ultra Deep LLC</dc:title>
  <dc:subject>Company presentation</dc:subject>
  <dc:creator>Knut I. Ekeberg</dc:creator>
  <cp:lastModifiedBy>Knut I. Ekeberg</cp:lastModifiedBy>
  <cp:revision>421</cp:revision>
  <cp:lastPrinted>2015-04-15T16:37:08Z</cp:lastPrinted>
  <dcterms:created xsi:type="dcterms:W3CDTF">2007-10-09T18:48:38Z</dcterms:created>
  <dcterms:modified xsi:type="dcterms:W3CDTF">2025-01-04T23:07:54Z</dcterms:modified>
</cp:coreProperties>
</file>